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2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9" r:id="rId11"/>
    <p:sldId id="27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9750-DFE5-4B72-9991-AD4E6F5A907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F4A4-8362-420A-97B8-B391FDED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F4A4-8362-420A-97B8-B391FDEDAB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8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5991-FE22-4F6D-AAB7-AD385F24EBD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6B48-D5B1-4733-A4E4-6AAE54E61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56"/>
            <a:ext cx="8858280" cy="557216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71546"/>
            <a:ext cx="82153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</a:rPr>
              <a:t>«Как рассказать детям о </a:t>
            </a:r>
            <a:r>
              <a:rPr lang="ru-RU" sz="60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коронавирусе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</a:rPr>
              <a:t>»</a:t>
            </a:r>
            <a:endParaRPr lang="ru-RU" sz="6000" b="1" i="1" dirty="0" smtClean="0">
              <a:solidFill>
                <a:srgbClr val="00B050"/>
              </a:solidFill>
            </a:endParaRPr>
          </a:p>
          <a:p>
            <a:pPr algn="ctr"/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003618"/>
                </a:solidFill>
              </a:rPr>
              <a:t>Андриевская М.А.,</a:t>
            </a:r>
          </a:p>
          <a:p>
            <a:pPr algn="r"/>
            <a:r>
              <a:rPr lang="ru-RU" sz="2400" b="1" i="1" dirty="0" smtClean="0">
                <a:solidFill>
                  <a:srgbClr val="003618"/>
                </a:solidFill>
              </a:rPr>
              <a:t> педагог-психолог МБДОУ № 5</a:t>
            </a:r>
          </a:p>
          <a:p>
            <a:pPr algn="r"/>
            <a:r>
              <a:rPr lang="ru-RU" sz="2400" b="1" i="1" dirty="0" smtClean="0">
                <a:solidFill>
                  <a:srgbClr val="003618"/>
                </a:solidFill>
              </a:rPr>
              <a:t>«</a:t>
            </a:r>
            <a:r>
              <a:rPr lang="ru-RU" sz="2400" b="1" i="1" dirty="0" smtClean="0">
                <a:solidFill>
                  <a:srgbClr val="003618"/>
                </a:solidFill>
              </a:rPr>
              <a:t>Карамелька, </a:t>
            </a:r>
            <a:r>
              <a:rPr lang="ru-RU" sz="2400" b="1" i="1" dirty="0" err="1" smtClean="0">
                <a:solidFill>
                  <a:srgbClr val="003618"/>
                </a:solidFill>
              </a:rPr>
              <a:t>г.Симферополь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200" b="1" i="1" dirty="0"/>
          </a:p>
        </p:txBody>
      </p:sp>
      <p:pic>
        <p:nvPicPr>
          <p:cNvPr id="4" name="Picture 2" descr="https://avatars.mds.yandex.net/get-pdb/2884560/fa3d539e-0129-4dcd-986b-692d8414d96a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9928"/>
            <a:ext cx="3528000" cy="2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</a:rPr>
              <a:t>Дорогие родители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</a:rPr>
              <a:t>!</a:t>
            </a:r>
            <a:br>
              <a:rPr lang="ru-RU" sz="3600" b="1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</a:rPr>
              <a:t>Не оставляйте своих детей без внимания!</a:t>
            </a:r>
            <a:endParaRPr lang="ru-RU" sz="3600" i="1" dirty="0">
              <a:solidFill>
                <a:srgbClr val="003618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276872"/>
            <a:ext cx="8352928" cy="3888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</a:rPr>
              <a:t>Каждая семья сама решает, что отвечать своему ребёнку о болезни и смерти, в зависимости от своего мировоззрения, веры, представлений. Но важно, чтобы чувства ребёнка были замечены и приняты, ведь по сути это первое в его жизни столкновение с угрозой, перед которой оказывается, бессильны даже родители. Если взрослые торопливо переводят разговор, отделываясь пустыми словами вроде «Не бери в голову, никто не умрёт», ребёнку становится ещё страшнее – ведь сами родители явно боятся…</a:t>
            </a:r>
            <a:endParaRPr lang="ru-RU" sz="2300" dirty="0" smtClean="0"/>
          </a:p>
          <a:p>
            <a:pPr marL="0" indent="0" algn="r">
              <a:buNone/>
            </a:pPr>
            <a:r>
              <a:rPr lang="ru-RU" sz="2000" b="1" i="1" dirty="0">
                <a:solidFill>
                  <a:srgbClr val="00B050"/>
                </a:solidFill>
              </a:rPr>
              <a:t>Л.В.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Петрановская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"</a:t>
            </a:r>
            <a:r>
              <a:rPr lang="ru-RU" sz="2000" b="1" i="1" dirty="0">
                <a:solidFill>
                  <a:srgbClr val="00B050"/>
                </a:solidFill>
              </a:rPr>
              <a:t>Тайная опора. Привязанность в жизни ребенка"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6856" y="764704"/>
            <a:ext cx="8858280" cy="557216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142984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076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Благодарю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4" y="1196752"/>
            <a:ext cx="4459226" cy="407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4248472" cy="415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7978080" cy="4357718"/>
          </a:xfrm>
        </p:spPr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</a:rPr>
              <a:t>Количество информации и различных действий, связанных с 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коронавирусом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</a:rPr>
              <a:t>(COVID-19),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</a:rPr>
              <a:t>распространяется и растёт в геометрической прогрессии и это не может оставаться незаметным для детей, поэтому очень важно обсудить с ними эту тему.</a:t>
            </a:r>
            <a:endParaRPr lang="ru-RU" sz="4000" dirty="0">
              <a:solidFill>
                <a:srgbClr val="00B050"/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268760"/>
            <a:ext cx="8247860" cy="47525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3618"/>
                </a:solidFill>
              </a:rPr>
              <a:t>     </a:t>
            </a:r>
            <a:endParaRPr lang="ru-RU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</a:rPr>
            </a:br>
            <a:r>
              <a:rPr lang="ru-RU" sz="3100" b="1" dirty="0">
                <a:latin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</a:rPr>
            </a:br>
            <a:r>
              <a:rPr lang="ru-RU" sz="7300" b="1" dirty="0" smtClean="0">
                <a:solidFill>
                  <a:srgbClr val="00B050"/>
                </a:solidFill>
                <a:latin typeface="Times New Roman" pitchFamily="18" charset="0"/>
              </a:rPr>
              <a:t>Советы родителям:</a:t>
            </a:r>
            <a:r>
              <a:rPr lang="ru-RU" sz="2900" dirty="0">
                <a:latin typeface="Times New Roman" pitchFamily="18" charset="0"/>
              </a:rPr>
              <a:t/>
            </a:r>
            <a:br>
              <a:rPr lang="ru-RU" sz="2900" dirty="0">
                <a:latin typeface="Times New Roman" pitchFamily="18" charset="0"/>
              </a:rPr>
            </a:br>
            <a:endParaRPr lang="ru-RU" sz="2900" b="1" i="1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988840"/>
            <a:ext cx="8229600" cy="4108735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</a:rPr>
              <a:t>1. Сохраняйте спокойствие и не транслируйте детям свою тревогу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</a:rPr>
              <a:t>. Помните, что дети реагируют и на то, что вы говорите, и на то, как вы это делаете.</a:t>
            </a:r>
            <a:endParaRPr lang="ru-RU" sz="27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</a:rPr>
              <a:t>2. Выделите отдельное время для этого разговора. Внимательно выслушайте все вопросы детей по этой теме.</a:t>
            </a:r>
            <a:endParaRPr lang="ru-RU" sz="27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</a:rPr>
              <a:t>3. Сообщите детям, что к вам всегда можно обратиться с вопросами по поводу </a:t>
            </a:r>
            <a:r>
              <a:rPr lang="ru-RU" sz="27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коронавируса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</a:rPr>
              <a:t>.</a:t>
            </a:r>
            <a:endParaRPr lang="ru-RU" sz="27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solidFill>
                <a:srgbClr val="00361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. Объясните детям, что вирусы могут сделать больным любого человека, независимо от расы и его этнической принадлежности.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5. Избегайте предположений о том, что у кого-то может быть заболевание, вызванное </a:t>
            </a:r>
            <a:r>
              <a:rPr lang="ru-RU" sz="25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коронавирусом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6. Обратите внимание на то, что дети смотрят или слушают по телевизору, радио или в интернете. Рассмотрите возможность уменьшения количества экранного времени, ориентированного на </a:t>
            </a:r>
            <a:r>
              <a:rPr lang="ru-RU" sz="25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</a:rPr>
              <a:t>(COVID-19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</a:rPr>
              <a:t>)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.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 Избыток информации по этой теме может вызвать у них беспокойство.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208912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7. Предоставьте информацию, которая является достоверной и точной. Доводите до детей информацию в соответствии с их возрастом и развитием. Старайтесь сделать это максимально просто:</a:t>
            </a:r>
          </a:p>
          <a:p>
            <a:pPr>
              <a:buFontTx/>
              <a:buChar char="-"/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«Что такое </a:t>
            </a:r>
            <a:r>
              <a:rPr lang="ru-RU" sz="25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</a:rPr>
              <a:t>(COVID-19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</a:rPr>
              <a:t>)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?»</a:t>
            </a:r>
          </a:p>
          <a:p>
            <a:pPr>
              <a:buFontTx/>
              <a:buChar char="-"/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</a:rPr>
              <a:t>(COVID-19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</a:rPr>
              <a:t>)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 – это новый вирус. Сейчас его активно изучают врачи и учёные. В последнее время много людей заболело от него. Учёные и врачи считают, что с большинством людей всё будет в порядке, особенно с детьми, но некоторые люди могут заболеть сильно. Врачи и эксперты в области здравоохранения прилагают все усилия, чтобы помочь всем людям оставаться здоровыми.»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ru-RU" sz="2500" b="1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142984"/>
            <a:ext cx="8072494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8. Поговорите с детьми о том, что некоторые истории о </a:t>
            </a:r>
            <a:r>
              <a:rPr lang="ru-RU" sz="25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коронавирусе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</a:rPr>
              <a:t>(COVID-19)</a:t>
            </a:r>
            <a:r>
              <a:rPr lang="ru-RU" sz="25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в интернете и в социальных сетях могут основываться на слухах и неточной информации.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9. Обсудите с детьми профилактику, если вы делали это раньше – повторите и потренируйтесь с ними. Напомните детям:</a:t>
            </a:r>
          </a:p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Держаться подальше от людей, которые кашляют, чихают или имеют другие признаки болезни.</a:t>
            </a:r>
          </a:p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Научите их самих кашлять или чихать в локоть или в одноразовую салфетку, затем выбрасывать её в мусорное ведро.</a:t>
            </a:r>
          </a:p>
          <a:p>
            <a:endParaRPr lang="ru-RU" sz="25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124744"/>
            <a:ext cx="8072494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Обучите их мыть руки как можно чаще, с мылом, не менее 20 секунд.</a:t>
            </a:r>
          </a:p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Научите их пользоваться дезинфицирующим средством для рук. Контролируйте маленьких детей при использовании дезинфицирующего средства, чтобы предотвратить употребление ими алкоголя.</a:t>
            </a:r>
          </a:p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Скажите детям, что нужно стараться как можно реже прикасаться руками к лицу.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10. Проявление болезни, вызванной </a:t>
            </a:r>
            <a:r>
              <a:rPr lang="ru-RU" sz="25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коронавирусом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</a:rPr>
              <a:t>(COVID-19)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, может выглядеть по-разному у разных людей. Во многих случаях это очень похоже на </a:t>
            </a:r>
            <a:r>
              <a:rPr lang="ru-RU" sz="2500" b="1" dirty="0" err="1" smtClean="0">
                <a:solidFill>
                  <a:srgbClr val="00B050"/>
                </a:solidFill>
                <a:latin typeface="Times New Roman" pitchFamily="18" charset="0"/>
              </a:rPr>
              <a:t>на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 ОРВИ или грипп. Людей может лихорадить, они кашляют или тяжело дышат. При этом большинство людей, которые заболели </a:t>
            </a:r>
            <a:r>
              <a:rPr lang="ru-RU" sz="25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коронавирусом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</a:rPr>
              <a:t>, не выглядели очень больными. По имеющимся данным только немногие заболевшие имели серьёзные проблемы.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33143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200" dirty="0">
              <a:solidFill>
                <a:srgbClr val="003618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</a:rPr>
              <a:t>Если у вас симптомы ОРВИ, это не значит, что у вас </a:t>
            </a:r>
            <a:r>
              <a:rPr lang="ru-RU" sz="3000" b="1" dirty="0" err="1" smtClean="0">
                <a:solidFill>
                  <a:srgbClr val="00B050"/>
                </a:solidFill>
                <a:latin typeface="Times New Roman" pitchFamily="18" charset="0"/>
              </a:rPr>
              <a:t>коронавирус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(COVID-19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</a:rPr>
              <a:t>)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</a:rPr>
              <a:t>. Люди могут заболеть от разных инфекций. Важно помнить, что если вы заболели, взрослые помогут вам получить любую необходимую помощь.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</a:rPr>
              <a:t>11. Если вы подозреваете, что у вашего ребёнка может быть </a:t>
            </a:r>
            <a:r>
              <a:rPr lang="ru-RU" sz="3000" b="1" dirty="0" err="1">
                <a:solidFill>
                  <a:srgbClr val="00B050"/>
                </a:solidFill>
                <a:latin typeface="Times New Roman" pitchFamily="18" charset="0"/>
              </a:rPr>
              <a:t>коронавирус</a:t>
            </a: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(COVID-19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</a:rPr>
              <a:t>)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</a:rPr>
              <a:t>, позвоните в медицинское учреждение, чтобы сообщить об этом.</a:t>
            </a:r>
            <a:endParaRPr lang="ru-RU" sz="3000" b="1" dirty="0">
              <a:solidFill>
                <a:srgbClr val="00B05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амсоненк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660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Самсоненко</vt:lpstr>
      <vt:lpstr>Презентация PowerPoint</vt:lpstr>
      <vt:lpstr>Презентация PowerPoint</vt:lpstr>
      <vt:lpstr>Презентация PowerPoint</vt:lpstr>
      <vt:lpstr>  Советы родителям: </vt:lpstr>
      <vt:lpstr>. 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Дорогие родители! Не оставляйте своих детей без внимания!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духовно-нравственного воспитания дошкольников –  как основа гармоничного развития личности (из опыта работы с родителями и педагогами)</dc:title>
  <dc:creator>Оля</dc:creator>
  <cp:lastModifiedBy>Home</cp:lastModifiedBy>
  <cp:revision>33</cp:revision>
  <dcterms:created xsi:type="dcterms:W3CDTF">2015-04-23T04:11:19Z</dcterms:created>
  <dcterms:modified xsi:type="dcterms:W3CDTF">2020-03-29T16:35:27Z</dcterms:modified>
</cp:coreProperties>
</file>